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6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308" r:id="rId4"/>
    <p:sldId id="309" r:id="rId5"/>
    <p:sldId id="310" r:id="rId6"/>
    <p:sldId id="276" r:id="rId7"/>
    <p:sldId id="311" r:id="rId8"/>
    <p:sldId id="312" r:id="rId9"/>
    <p:sldId id="313" r:id="rId10"/>
    <p:sldId id="314" r:id="rId11"/>
    <p:sldId id="324" r:id="rId12"/>
    <p:sldId id="316" r:id="rId13"/>
    <p:sldId id="325" r:id="rId14"/>
    <p:sldId id="317" r:id="rId15"/>
    <p:sldId id="318" r:id="rId16"/>
    <p:sldId id="319" r:id="rId17"/>
    <p:sldId id="320" r:id="rId18"/>
    <p:sldId id="321" r:id="rId19"/>
    <p:sldId id="322" r:id="rId20"/>
    <p:sldId id="326" r:id="rId21"/>
    <p:sldId id="323" r:id="rId22"/>
    <p:sldId id="328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26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1512E8-7720-544C-249D-6075C40352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92F0B-7949-FCAD-8491-09894F8A4E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24B2D-EECF-48AA-B112-223446078BD0}" type="datetimeFigureOut">
              <a:rPr lang="en-US" smtClean="0"/>
              <a:t>13-Jan-25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FFB1C-08E9-F59D-86FF-CA434A6F2C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A4C47-8CE7-01CA-E04E-5705BB7E93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7E33E-828F-43D6-A2BD-6663DC1E7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906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54580-D8C5-4B10-932F-7E2C8DFD0ACD}" type="datetimeFigureOut">
              <a:rPr lang="en-US" smtClean="0"/>
              <a:t>13-Jan-25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A7895-176A-4E10-86D4-EB55EDEB5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97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FB1C-5136-FD0B-4426-AC514A4E4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F6DAC-5D83-1C03-3F19-49C96914C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2B667-AA2C-88B0-E15A-17838031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E467D-CE09-488D-AC54-0CDA1CD5F321}" type="datetime1">
              <a:rPr lang="en-US" smtClean="0"/>
              <a:t>13-Jan-25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8ECF-7557-D8E5-0800-0B83F64E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UCSC - MIT2201 - Assignment 1 - 22550119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8584-1FB9-AA46-6660-E1DC74C8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EF819-D1BA-213E-AFA0-DEBFD2A0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3A1234-B810-B0F9-8834-94F7E7C68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B751F-9374-F3B2-CD58-AA01E080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42BD-CBB8-436C-8633-5C28D7D031DA}" type="datetime1">
              <a:rPr lang="en-US" smtClean="0"/>
              <a:t>13-Jan-25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6FC08-6A86-B3DA-3950-1266321FA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UCSC - MIT2201 - Assignment 1 - 22550119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FF9CF-3A7F-8676-AB64-7405A42B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8559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064DF-0DEB-29C6-40A7-88AA5D20C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C0171-88DF-7300-D91A-090DABAA7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2CD46-A759-8360-547C-8F7F06E4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42BD-CBB8-436C-8633-5C28D7D031DA}" type="datetime1">
              <a:rPr lang="en-US" smtClean="0"/>
              <a:t>13-Jan-25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D7010-3248-7C7D-8E2C-AF4F08E3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UCSC - MIT2201 - Assignment 1 - 22550119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CF6B5-41B9-6351-EFE2-BB0B9B76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6797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F18D-3568-DFEF-619D-68E34222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5170-CD9B-7EB0-B2DF-7C82F5868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86D9A-8218-5534-4C8A-EA70A4B9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42BD-CBB8-436C-8633-5C28D7D031DA}" type="datetime1">
              <a:rPr lang="en-US" smtClean="0"/>
              <a:t>13-Jan-25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BBD9F-73A6-A7DF-139F-EDC80E3C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UCSC - MIT2201 - Assignment 1 - 22550119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EDF11-204F-EBDA-6C3A-3B85DB6B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4529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1159-A628-4C6C-F50E-0FAB9723F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5ED0F-6195-787C-1DBB-6FE6A2AD9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38A61-BFDB-49AE-1EBF-C818C6CC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77F-BE13-45AA-9090-7FA88CC79029}" type="datetime1">
              <a:rPr lang="en-US" smtClean="0"/>
              <a:t>13-Jan-25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67AE4-6276-1DE7-545D-FB7E74297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UCSC - MIT2201 - Assignment 1 - 22550119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C6C04-82B0-F7CF-304A-6841A79B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0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70ED-5F87-01D0-2773-D6FB60BC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8EFED-6DA4-7054-9EF8-5464F94E8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0987E-6C5B-82FC-088D-28F532BAD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34274-6FB1-CF97-A1A5-A7B294B20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42BD-CBB8-436C-8633-5C28D7D031DA}" type="datetime1">
              <a:rPr lang="en-US" smtClean="0"/>
              <a:t>13-Jan-25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DA747-02B7-F03D-01FB-061F93DF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UCSC - MIT2201 - Assignment 1 - 22550119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BA043-A685-B6B8-1D3E-C512BA27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167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D439-CC08-41A1-2E38-4845575CD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0263-7095-A419-2F69-142E9EEDF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7D9F2-6D80-E9B1-7BE3-137D5080F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DC636-41BC-6559-4108-E4E0C61A8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238C6-A20C-72D6-F621-F6DA1BCAD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2FE22D-1662-07E0-0FE9-41D3F9011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42BD-CBB8-436C-8633-5C28D7D031DA}" type="datetime1">
              <a:rPr lang="en-US" smtClean="0"/>
              <a:t>13-Jan-25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541F70-B8A6-C0D7-FDCA-0088E362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UCSC - MIT2201 - Assignment 1 - 22550119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CB210B-5A6A-FE66-9D0D-A35A1BA27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0569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A190-B419-252B-9DDD-C80ED5F7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C4477-4570-43EC-F393-0184B5A8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92F-CE5E-478E-989C-6A5B77A44411}" type="datetime1">
              <a:rPr lang="en-US" smtClean="0"/>
              <a:t>13-Jan-25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5BCEE-54DF-5287-F282-FC367BCBE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UCSC - MIT2201 - Assignment 1 - 22550119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3140A-BFD9-2337-924F-07A487CE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56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4B685-515A-4FFC-8080-5CFC1827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3B1A-448D-41B0-9CEA-FAD6505F8EAC}" type="datetime1">
              <a:rPr lang="en-US" smtClean="0"/>
              <a:t>13-Jan-25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0FF9AA-310B-4811-3459-C06176F00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UCSC - MIT2201 - Assignment 1 - 22550119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E8BFA-0495-48B4-7CE2-8ADB4F75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2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2F50-2651-027E-BD69-06CEA67E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8BB84-E9EE-54D9-D4C4-390E1EBB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92770-AD0A-15C9-3918-F495D2B1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1E906-3F2F-5F67-118E-6D1B5ADE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42BD-CBB8-436C-8633-5C28D7D031DA}" type="datetime1">
              <a:rPr lang="en-US" smtClean="0"/>
              <a:t>13-Jan-25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C6439-1273-6C89-9DBA-B587AA51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UCSC - MIT2201 - Assignment 1 - 22550119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E1801-5D2A-8DE3-BC10-94A643F3C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1764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23C3A-323F-AAA0-AFE8-CC81D6BEE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91081-5503-4753-8A98-B3BF8EC80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F1AC-0321-1702-65CA-03DA3AA32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E1B61-EA43-213E-7882-F1F9A43D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CDA8E-0C01-4CF7-93B7-FA0ABF8EEF9A}" type="datetime1">
              <a:rPr lang="en-US" smtClean="0"/>
              <a:t>13-Jan-25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69AD7-F560-BA90-30D0-D7A370B2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UCSC - MIT2201 - Assignment 1 - 22550119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D63FC-CB6C-E73A-0E79-07A27220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3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97A5F-31C4-974D-F1D8-1B79C069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3DF4-6057-438E-6CB7-B3D3E9BDA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91335-D0A8-0EAA-1207-4609757D1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642BD-CBB8-436C-8633-5C28D7D031DA}" type="datetime1">
              <a:rPr lang="en-US" smtClean="0"/>
              <a:t>13-Jan-25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8BFB1-CA12-0861-A1CD-758624C44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UCSC - MIT2201 - Assignment 1 - 22550119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14B17-6E0B-54C7-07F6-954AFDBEF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4764B-9E2B-4382-A992-722526F26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7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induMadusanka/Assignment2-TestNG-Selenium-IndexNo.22550119-MIT4201SoftwareQualityAssurance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BDB4A-95BC-1B9E-6B0B-4A48156E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1" y="0"/>
            <a:ext cx="2082800" cy="208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C8B4C-73AC-A84D-83F0-9D68611E9BC0}"/>
              </a:ext>
            </a:extLst>
          </p:cNvPr>
          <p:cNvSpPr txBox="1"/>
          <p:nvPr/>
        </p:nvSpPr>
        <p:spPr>
          <a:xfrm>
            <a:off x="1066800" y="636945"/>
            <a:ext cx="10952480" cy="611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Code &amp; Module  : MIT 4201 - Software Quality Assurance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Lecturer	           : Senior Lecture Mr. R M U A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Rathnayake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                      : Assignment 2 TestNG - Selenium</a:t>
            </a:r>
            <a:endParaRPr lang="en-US" sz="24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Name                  : Kumarage Navindu Madusanka Dias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(K.N.M.Dias)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No                           : 22550119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No                : 2022/MIT/011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Public Repository Link :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https://github.com/NavinduMadusanka/Assignment2-TestNG-Selenium-IndexNo.22550119-MIT4201SoftwareQualityAssurance.git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712A81CD-DD50-13DB-C20C-E7D7C45A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</a:t>
            </a:r>
          </a:p>
        </p:txBody>
      </p:sp>
    </p:spTree>
    <p:extLst>
      <p:ext uri="{BB962C8B-B14F-4D97-AF65-F5344CB8AC3E}">
        <p14:creationId xmlns:p14="http://schemas.microsoft.com/office/powerpoint/2010/main" val="2525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9EF2-3079-DF59-B553-5F7BCB598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F90AF0-9FF1-220A-353E-C95F0D38C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EFD3D9F-0A5F-8C7F-DBCE-0E4F89EC3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FA610-A600-A6E6-F1E7-15B7CE51177B}"/>
              </a:ext>
            </a:extLst>
          </p:cNvPr>
          <p:cNvSpPr txBox="1"/>
          <p:nvPr/>
        </p:nvSpPr>
        <p:spPr>
          <a:xfrm>
            <a:off x="0" y="226676"/>
            <a:ext cx="12192000" cy="632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2. Framework Architecture - Base Classes Implementation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56A41-7F47-F346-95EE-D1E2E58A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6" y="782320"/>
            <a:ext cx="10656167" cy="561025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87913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531D9-EF5F-B7BB-E978-D3C3E9D5C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FF4B0-79AA-431C-9402-054436012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8CADE24-29C2-EA88-3F6E-D70962DB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07168-3DB2-1C84-8921-696748E1B003}"/>
              </a:ext>
            </a:extLst>
          </p:cNvPr>
          <p:cNvSpPr txBox="1"/>
          <p:nvPr/>
        </p:nvSpPr>
        <p:spPr>
          <a:xfrm>
            <a:off x="0" y="226676"/>
            <a:ext cx="12192000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2. Framework Architecture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Classes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10772-EDD8-A92A-E55D-F7A4CB00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50" y="778094"/>
            <a:ext cx="10806500" cy="560566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885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5E29-9AF7-9E35-E7B8-114D59E59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16CA47-DB2E-D74C-CA1D-72A82D1B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6E37A4-A0D9-2BBD-47E9-EF0DC9C3F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39F5A-27C8-2F0F-D6E5-3AE6F83F09F6}"/>
              </a:ext>
            </a:extLst>
          </p:cNvPr>
          <p:cNvSpPr txBox="1"/>
          <p:nvPr/>
        </p:nvSpPr>
        <p:spPr>
          <a:xfrm>
            <a:off x="0" y="226676"/>
            <a:ext cx="12192000" cy="632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2. Framework Architecture - Constants and Configuration Management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A442D-40FE-5EEE-A2CC-EF94AF313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8" y="721360"/>
            <a:ext cx="10681224" cy="565247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8031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56323-8417-D4EF-5C8D-5EB147A41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F39CF-7C38-7D63-D749-73F3659FA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732935C-21DA-4AFF-023B-AFFE2051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2B3B5-11A0-DCF0-5016-00289EEBFCF9}"/>
              </a:ext>
            </a:extLst>
          </p:cNvPr>
          <p:cNvSpPr txBox="1"/>
          <p:nvPr/>
        </p:nvSpPr>
        <p:spPr>
          <a:xfrm>
            <a:off x="0" y="226676"/>
            <a:ext cx="12192000" cy="632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2. Framework Architecture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Management Structure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2FD82-1690-3666-741E-5C9FAEFAC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170" y="735064"/>
            <a:ext cx="7711659" cy="565751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91752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0AF6A-6C02-BB89-E931-155F2650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AE890F-8C73-69A5-301B-0D2687EB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9B0B7-B808-0A8B-75AC-B929D246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09FFC-F983-F606-FE67-4825F2A8ED74}"/>
              </a:ext>
            </a:extLst>
          </p:cNvPr>
          <p:cNvSpPr txBox="1"/>
          <p:nvPr/>
        </p:nvSpPr>
        <p:spPr>
          <a:xfrm>
            <a:off x="0" y="226676"/>
            <a:ext cx="12192000" cy="632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2. Framework Architecture - Page Object Model Implementation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C764D-BC2A-CEB7-D1E9-4D585474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" y="868748"/>
            <a:ext cx="10403840" cy="552382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1159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32E0B-226B-1868-BE2B-D44572082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A87914-B80E-F216-1D74-87CEA436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4073D20-410B-512B-5045-2712F6E2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F9DB5-9A73-1F57-5CD4-9FF01F7F091B}"/>
              </a:ext>
            </a:extLst>
          </p:cNvPr>
          <p:cNvSpPr txBox="1"/>
          <p:nvPr/>
        </p:nvSpPr>
        <p:spPr>
          <a:xfrm>
            <a:off x="0" y="226676"/>
            <a:ext cx="12192000" cy="632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3. Page Objects Layer Base Page Class - Main Page Test Case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Ebay</a:t>
            </a: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47F7B-2A2F-A4E2-FB13-B1D4C6C04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72" y="782320"/>
            <a:ext cx="10525655" cy="554929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853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9C05B-F14E-E7A6-712C-BA423861F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60249-7709-F4CA-B2C9-3E1FC70D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3CD0713-A2FA-3FD3-7AEC-79F9675A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89009-95B2-6934-1834-EC82BC0AB82A}"/>
              </a:ext>
            </a:extLst>
          </p:cNvPr>
          <p:cNvSpPr txBox="1"/>
          <p:nvPr/>
        </p:nvSpPr>
        <p:spPr>
          <a:xfrm>
            <a:off x="0" y="226676"/>
            <a:ext cx="12192000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3. Page Objects Layer Base Page Class - Main Test Cases Pages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Ebay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09233-939B-09F2-C5D7-936CF5470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762136"/>
            <a:ext cx="10607039" cy="563757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8907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6236D-4680-3D18-B782-81340A8D9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0AFAE-53F9-4BC2-D546-254481E1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02749A0-5EE4-E8D8-7B1C-E01E84B3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ABE27-3537-2DFD-1853-4F787E57BBE8}"/>
              </a:ext>
            </a:extLst>
          </p:cNvPr>
          <p:cNvSpPr txBox="1"/>
          <p:nvPr/>
        </p:nvSpPr>
        <p:spPr>
          <a:xfrm>
            <a:off x="0" y="226676"/>
            <a:ext cx="12192000" cy="5428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3. Page Objects Layer Base Page Class - Sub Pages Test Cases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Ebay</a:t>
            </a: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8EE71-6050-74E9-2622-8468AF58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38" y="767969"/>
            <a:ext cx="10519723" cy="564379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9762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F92AA-5C1C-A8A6-F4A5-0B23864F4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ACF1BF-B813-CC92-0988-D2373A86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5891E26-3BB5-10CA-84DD-B49114C8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E6C4A-346E-0F8D-B55C-8E251EBF0369}"/>
              </a:ext>
            </a:extLst>
          </p:cNvPr>
          <p:cNvSpPr txBox="1"/>
          <p:nvPr/>
        </p:nvSpPr>
        <p:spPr>
          <a:xfrm>
            <a:off x="0" y="226676"/>
            <a:ext cx="12192000" cy="627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3. Page Objects Layer Base Page Class - Utils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9DE4A-3108-A984-8BC3-506045BC6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731818"/>
            <a:ext cx="10749280" cy="569079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1174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42A47-E792-1B1D-FBBD-8706616DE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6C63AC-D368-8834-F1DE-29E1D1BC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B30B71-102C-F29F-7FDC-48EB272A9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1A563-8E53-4BF6-E514-D54E3C1DC12E}"/>
              </a:ext>
            </a:extLst>
          </p:cNvPr>
          <p:cNvSpPr txBox="1"/>
          <p:nvPr/>
        </p:nvSpPr>
        <p:spPr>
          <a:xfrm>
            <a:off x="0" y="226676"/>
            <a:ext cx="12192000" cy="627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4. Test Layer - Base Test Class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26DE1-D976-62DC-1937-48472C487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38" y="708758"/>
            <a:ext cx="10722923" cy="570808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5361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BDB4A-95BC-1B9E-6B0B-4A48156E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4FAB09-0756-91CA-23F0-3668F426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									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4CA98-3230-F6FA-AB41-7021135F5EC6}"/>
              </a:ext>
            </a:extLst>
          </p:cNvPr>
          <p:cNvSpPr txBox="1"/>
          <p:nvPr/>
        </p:nvSpPr>
        <p:spPr>
          <a:xfrm>
            <a:off x="0" y="13998"/>
            <a:ext cx="12192000" cy="6500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Page No.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	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Project Setup and Configuration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………………………………………..6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Maven Project Structure………………………………………...6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 Configuration (pom.xml)………………………..7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Configuration Files……………………………….8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WebDriver Setup Configuration………………………………...9</a:t>
            </a:r>
          </a:p>
          <a:p>
            <a:pPr lvl="4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Framework Architecture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………………………………………………..10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Classes Implementation…………………………………..10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Classes…………………………………………………..11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Constants and Configuration Management…………………….12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Management Structure………………………………13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Object Model Implementation…………………………....14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1545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41F0F-5BF2-C3EB-6388-16412A298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D731B9-1DA0-9BCE-D131-479A96E2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C92146C-41F2-9283-CCE3-2FBEF7B8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19FCB-2CA0-E76E-9717-479688B97A0E}"/>
              </a:ext>
            </a:extLst>
          </p:cNvPr>
          <p:cNvSpPr txBox="1"/>
          <p:nvPr/>
        </p:nvSpPr>
        <p:spPr>
          <a:xfrm>
            <a:off x="0" y="226676"/>
            <a:ext cx="12192000" cy="627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4. Test Layer - Test Suites Organization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F1831-1FF0-281B-9ABA-8772FB7E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4" y="730664"/>
            <a:ext cx="10490912" cy="558457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28520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79F4E-30E0-793C-D21D-E39A93D6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6826BB-7E1A-6E10-B92C-E92F5D05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B22B209-035B-127D-7DA8-03D71C5B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71D1E-1BA0-8FBA-F654-BAA8F080D543}"/>
              </a:ext>
            </a:extLst>
          </p:cNvPr>
          <p:cNvSpPr txBox="1"/>
          <p:nvPr/>
        </p:nvSpPr>
        <p:spPr>
          <a:xfrm>
            <a:off x="0" y="226676"/>
            <a:ext cx="12192000" cy="627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4. Test Layer - Data-Driven Tests Implementation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230B43-54FA-11F0-DE8A-39F0FAAB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8" y="779698"/>
            <a:ext cx="10468923" cy="555649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81540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65B0-0AB6-FCCB-3668-9A9064EA9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2B30FD-C738-9501-8453-7DBACDC2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EB8939D-03E6-B91C-4F37-54B5A96C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54E4A-10D7-064B-BF6C-2F2075A9BB2C}"/>
              </a:ext>
            </a:extLst>
          </p:cNvPr>
          <p:cNvSpPr txBox="1"/>
          <p:nvPr/>
        </p:nvSpPr>
        <p:spPr>
          <a:xfrm>
            <a:off x="0" y="226676"/>
            <a:ext cx="12192000" cy="627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4. Test Layer - Parallel Execution Setup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D9105-390E-73D0-C4CD-ABFDFAC4B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47" y="701039"/>
            <a:ext cx="10727906" cy="570514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2199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0EB8C-7F1C-5A80-36D2-F15EFBA73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36FCA2-2BF5-C8EC-8ECE-8CA96291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28E0778-5C86-6C68-0980-BE66A607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E346A-4D0F-0FED-6618-FA765980BEA3}"/>
              </a:ext>
            </a:extLst>
          </p:cNvPr>
          <p:cNvSpPr txBox="1"/>
          <p:nvPr/>
        </p:nvSpPr>
        <p:spPr>
          <a:xfrm>
            <a:off x="0" y="226676"/>
            <a:ext cx="12192000" cy="627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5. Test Data Management - Excel Data Source Implementation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A2DFA-D0C8-CE9F-0BBB-373828F8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93" y="812799"/>
            <a:ext cx="10564413" cy="560167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0730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B02AD-88A5-A46C-24BA-7962B9611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6C443-CED1-5575-6994-B92E4C08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4F25A06-1667-FEFC-DDD7-8B62AA7D5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AF0C0-850C-C4E7-B4FC-DFD967542C00}"/>
              </a:ext>
            </a:extLst>
          </p:cNvPr>
          <p:cNvSpPr txBox="1"/>
          <p:nvPr/>
        </p:nvSpPr>
        <p:spPr>
          <a:xfrm>
            <a:off x="0" y="226676"/>
            <a:ext cx="12192000" cy="627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5. Test Data Management - TestNG Data Provider Classes  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68DB8-6373-7454-851C-D56E308E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12" y="711200"/>
            <a:ext cx="8130975" cy="578642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70585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FED44-8A5C-A712-18D4-DD14376C1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6D037-218C-C431-A709-91D274EB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F4D6FFD-4B8E-0340-1FE9-A6728707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89381-2AF8-8439-3376-4260728F48C4}"/>
              </a:ext>
            </a:extLst>
          </p:cNvPr>
          <p:cNvSpPr txBox="1"/>
          <p:nvPr/>
        </p:nvSpPr>
        <p:spPr>
          <a:xfrm>
            <a:off x="0" y="226676"/>
            <a:ext cx="12192000" cy="627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5. Test Data Management - Test Data Configuration Files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E85F23-2512-3370-A6DC-0E3ED080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766712"/>
            <a:ext cx="10607040" cy="562586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2321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FE2DD-90AA-15F7-91B1-E53BB88C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3CB053-9725-31CD-C3EB-08E74E25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FF9E002-C774-D1DC-59F8-55DEBDBFF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4F984-7838-34EB-15A0-240B3CCB3D3B}"/>
              </a:ext>
            </a:extLst>
          </p:cNvPr>
          <p:cNvSpPr txBox="1"/>
          <p:nvPr/>
        </p:nvSpPr>
        <p:spPr>
          <a:xfrm>
            <a:off x="0" y="226676"/>
            <a:ext cx="12192000" cy="627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5. Test Data Management - Data Validation Utilities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FD8F2-5272-2ABD-29E0-1E53B455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7" y="711199"/>
            <a:ext cx="10690586" cy="569311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1242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6DBFF-6C32-5483-66EF-0A6182A6A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8106A6-EB19-FF1A-9EB6-DB70B02D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BBC8C4B-5B09-7D23-6D3B-6F24FF3B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5992B-2946-C05F-8BB9-D302836D637C}"/>
              </a:ext>
            </a:extLst>
          </p:cNvPr>
          <p:cNvSpPr txBox="1"/>
          <p:nvPr/>
        </p:nvSpPr>
        <p:spPr>
          <a:xfrm>
            <a:off x="0" y="226676"/>
            <a:ext cx="12192000" cy="5832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6. Reporting and Logging - Extent Reports Configuration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C37B7-E7AB-96AE-4F00-D94C682D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56" y="798958"/>
            <a:ext cx="10585488" cy="5601809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207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E5FB-DEA8-1BF9-62D4-18466CA7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6D8C0F-7399-6BF6-FD0E-52FA09C8A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611A251-FFAC-23DC-330E-5EA87F80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51F6D-21DC-6100-EB93-2C2CFA873B26}"/>
              </a:ext>
            </a:extLst>
          </p:cNvPr>
          <p:cNvSpPr txBox="1"/>
          <p:nvPr/>
        </p:nvSpPr>
        <p:spPr>
          <a:xfrm>
            <a:off x="0" y="226676"/>
            <a:ext cx="12192000" cy="5393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6. Reporting and Logging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TestNG Reports Customization 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2CC07C-FFC4-E5F8-0253-9675781B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08" y="880016"/>
            <a:ext cx="10628384" cy="541156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01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ED21-7851-3700-CB6E-23E6E35C3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34B808-45A7-2C34-B741-FCD1495C5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C9D58E2-057C-C222-BFF1-EB4FF1C2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29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90FCD-3410-1108-103B-5426D7C6B333}"/>
              </a:ext>
            </a:extLst>
          </p:cNvPr>
          <p:cNvSpPr txBox="1"/>
          <p:nvPr/>
        </p:nvSpPr>
        <p:spPr>
          <a:xfrm>
            <a:off x="0" y="226676"/>
            <a:ext cx="12192000" cy="5393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6. Reporting and Logging - Screenshot Capture Mechanism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282BE-5081-618B-12EC-1444DB910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8" y="721360"/>
            <a:ext cx="10634143" cy="566341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33481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4068-9DD1-BEDB-750F-D25F802D5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B6E7B6-D6CE-0F79-E175-49CA85A7E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715C77D-9354-C7B7-9404-74A1460C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									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082980-ADAE-4075-08D9-BD6A63142A6C}"/>
              </a:ext>
            </a:extLst>
          </p:cNvPr>
          <p:cNvSpPr txBox="1"/>
          <p:nvPr/>
        </p:nvSpPr>
        <p:spPr>
          <a:xfrm>
            <a:off x="0" y="13998"/>
            <a:ext cx="12192000" cy="6500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Page No.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	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Page Objects Layer Base Page Class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…………………………………...15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Page Test Case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……………………………………..15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Test Cases Pages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…………………………………...16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 Pages Test Cases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…………………………………….17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Utils…………………………………………………………….18</a:t>
            </a:r>
          </a:p>
          <a:p>
            <a:pPr lvl="6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2000" dirty="0"/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Layer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………………………………………………………………..19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Test Class………………………………………………...19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Suites Organization……………………………………….20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Tests Implementation…………………………….21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Execution Setup……………………………………….22</a:t>
            </a:r>
          </a:p>
          <a:p>
            <a:pPr lvl="8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9102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75EB3-A59A-A75F-4EEE-43FCF4CA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8A1C0E-AC96-76A3-69A4-DB35DEB5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C11231E-8C7F-6F5E-D99C-9B51412A4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EBADF-0953-B4F5-A5C7-BD7C9BF760AF}"/>
              </a:ext>
            </a:extLst>
          </p:cNvPr>
          <p:cNvSpPr txBox="1"/>
          <p:nvPr/>
        </p:nvSpPr>
        <p:spPr>
          <a:xfrm>
            <a:off x="0" y="226676"/>
            <a:ext cx="1219200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6. Reporting and Logging - Allure Reports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9A449-B0DD-EBD9-3C45-F5DF02CF7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02" y="762000"/>
            <a:ext cx="3712358" cy="557468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9BF389-9D20-8FAB-F5FA-40F810D4E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1443052"/>
            <a:ext cx="6912758" cy="424666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293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D77FE-5FF7-2CAE-939D-BFEDFC6F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2EA4EB-0753-B9F8-7057-9164AF16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33CC675-5C6B-47DA-BCB1-7EBC35DA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9313F-8736-D9DB-1742-28D38C23A6E5}"/>
              </a:ext>
            </a:extLst>
          </p:cNvPr>
          <p:cNvSpPr txBox="1"/>
          <p:nvPr/>
        </p:nvSpPr>
        <p:spPr>
          <a:xfrm>
            <a:off x="0" y="226676"/>
            <a:ext cx="12192000" cy="5393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7. Utility Components – Driver and IDE Actions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32458-A5B8-58E4-20DB-50ECB132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22" y="1944262"/>
            <a:ext cx="4409441" cy="111026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7B5C3E-EE8E-596E-1900-481DFF085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1" y="3560809"/>
            <a:ext cx="4389122" cy="120346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70E65-EF1D-EF91-B9D8-71287C52E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887" y="1237540"/>
            <a:ext cx="7125066" cy="48580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8317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0E793-5FDF-41D6-5D0E-F1646ADA0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E839B4-F0B4-D48C-700C-CC95320D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6C73455-EBD7-AEAF-FE8E-4F0A74A9E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30006-CD35-4550-C7B7-2333B8DF9CBD}"/>
              </a:ext>
            </a:extLst>
          </p:cNvPr>
          <p:cNvSpPr txBox="1"/>
          <p:nvPr/>
        </p:nvSpPr>
        <p:spPr>
          <a:xfrm>
            <a:off x="0" y="226676"/>
            <a:ext cx="1219200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7. Utility Components - Common JavaScript Utilities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FF3FA-4981-87A3-3D16-AFAB539C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89" y="690880"/>
            <a:ext cx="10758021" cy="569311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5259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FA932-B551-F6C1-F3A2-27F360FEE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85E45-F872-7B32-655E-D1CC0B54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607306A-41C0-3B6D-FADC-8BB54FCE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0BD80-B0CD-D8B6-96F9-B10EB2A9F51C}"/>
              </a:ext>
            </a:extLst>
          </p:cNvPr>
          <p:cNvSpPr txBox="1"/>
          <p:nvPr/>
        </p:nvSpPr>
        <p:spPr>
          <a:xfrm>
            <a:off x="0" y="226676"/>
            <a:ext cx="12192000" cy="451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7. Utility Components - Wait Strategies Implementation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8E430-2543-D1CC-D01E-E0FCF5DB5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8" y="762001"/>
            <a:ext cx="10611303" cy="561547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428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1EDAF-F409-9E03-E64A-E232A1546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E953F-B615-9D3B-D488-76BAD8BF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3AC5020-EA0D-5C8D-DB7A-2356F0D5E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34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13CA6-A4CE-9E1E-C49D-F0D826B0DBC6}"/>
              </a:ext>
            </a:extLst>
          </p:cNvPr>
          <p:cNvSpPr txBox="1"/>
          <p:nvPr/>
        </p:nvSpPr>
        <p:spPr>
          <a:xfrm>
            <a:off x="0" y="226676"/>
            <a:ext cx="12192000" cy="451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7. Utility Components - Excel File Handling Utilities</a:t>
            </a:r>
          </a:p>
          <a:p>
            <a:pPr>
              <a:lnSpc>
                <a:spcPct val="150000"/>
              </a:lnSpc>
            </a:pP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3496C-33D6-86A4-A2C8-84BB59DD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1" y="751840"/>
            <a:ext cx="10727778" cy="565940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1509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C2CCC-5482-416E-7065-6B2D23D9F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71C3C-072E-041F-6F84-5A3AEEAF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1F3CA1-D0D8-3814-B57B-18903F01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35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B74CB-4DA8-F1C9-BE89-9C4C8B3F4807}"/>
              </a:ext>
            </a:extLst>
          </p:cNvPr>
          <p:cNvSpPr txBox="1"/>
          <p:nvPr/>
        </p:nvSpPr>
        <p:spPr>
          <a:xfrm>
            <a:off x="0" y="226676"/>
            <a:ext cx="12192000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8. CI / CD Integration - Jenkins Pipeline Configuration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FEA2F-3682-9309-25C8-75CA537FD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7" y="855179"/>
            <a:ext cx="4854069" cy="257382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BE4703-FDF1-4A4B-926F-B341B100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075" y="881768"/>
            <a:ext cx="5783205" cy="200447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37B6E-C8E7-CDC8-B150-80DFD6DDA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075" y="3057593"/>
            <a:ext cx="5783205" cy="219207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F306AF-FED9-27F1-C1B7-C7B0366B8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556" y="3628307"/>
            <a:ext cx="4792547" cy="237451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3877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EFD11-A4AA-BE16-C305-0B46D217D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53D4B-6BD1-B1CC-D1DC-9F6D5B26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690298D-1934-AEBA-C1B8-E5BDD300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36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009AF-5FEF-DEAC-1C01-7936A6F420BD}"/>
              </a:ext>
            </a:extLst>
          </p:cNvPr>
          <p:cNvSpPr txBox="1"/>
          <p:nvPr/>
        </p:nvSpPr>
        <p:spPr>
          <a:xfrm>
            <a:off x="0" y="226676"/>
            <a:ext cx="12192000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8. CI / CD Integration - Test Execution Scripts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5F981-D6A1-15CB-A30E-6A704DA4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70" y="3066339"/>
            <a:ext cx="5015563" cy="16630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81801B-D858-86C9-94FB-44DFBF06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21" y="835895"/>
            <a:ext cx="6596552" cy="206757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18C29B-5B7F-83BE-8C40-203995C8B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830" y="4929179"/>
            <a:ext cx="5003803" cy="142911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AF865C-A2EE-CA66-3C88-E5C7CEB33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502" y="775843"/>
            <a:ext cx="4229317" cy="494055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04349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8DD21-7F4B-E6D2-B338-53EBBA1E1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600E6C-6CF9-7CC8-5E11-7C8A1281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62958C5-ADC5-56DE-A9A6-BF0AB689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37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EAF19-A3B6-7807-D1DD-F891FB714BF2}"/>
              </a:ext>
            </a:extLst>
          </p:cNvPr>
          <p:cNvSpPr txBox="1"/>
          <p:nvPr/>
        </p:nvSpPr>
        <p:spPr>
          <a:xfrm>
            <a:off x="0" y="226676"/>
            <a:ext cx="12192000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8. CI / CD Integration - Headless Browser Setup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6807E-7F58-94DA-11B1-12AA37B1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00" y="742905"/>
            <a:ext cx="8544999" cy="564773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741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3FAB7-2493-3F0D-967D-1F61A70E6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F9DB1-787E-56F1-8D88-971ED221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34C0C2D-B06F-DE25-78A1-E8D06722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                           38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15198-0FBE-C04A-DAEF-0972F44999B9}"/>
              </a:ext>
            </a:extLst>
          </p:cNvPr>
          <p:cNvSpPr txBox="1"/>
          <p:nvPr/>
        </p:nvSpPr>
        <p:spPr>
          <a:xfrm>
            <a:off x="0" y="226676"/>
            <a:ext cx="12192000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8. CI / CD Integration - Build and Deployment Scripts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1381A-6DF2-AB84-68B1-C7D98812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50" y="921230"/>
            <a:ext cx="5348430" cy="250777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7C309-1BFC-7E63-0F15-CE5BC133A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171" y="921230"/>
            <a:ext cx="5561790" cy="26351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E9CA7-F04C-2DEC-AD31-AFE1A6BE3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0" y="3637650"/>
            <a:ext cx="5386885" cy="251931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F03EE0-C50B-66EB-BAE0-2346C4D1D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231" y="3637650"/>
            <a:ext cx="5422730" cy="251931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0204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BDB4A-95BC-1B9E-6B0B-4A48156E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041" y="0"/>
            <a:ext cx="2092960" cy="20929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096C85-0BE8-FA3D-E776-A1041D1E6061}"/>
              </a:ext>
            </a:extLst>
          </p:cNvPr>
          <p:cNvSpPr txBox="1"/>
          <p:nvPr/>
        </p:nvSpPr>
        <p:spPr>
          <a:xfrm>
            <a:off x="2951480" y="2430810"/>
            <a:ext cx="6289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AB6F423F-3DF3-7933-6FEA-DD79CF2E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</a:t>
            </a:r>
          </a:p>
        </p:txBody>
      </p:sp>
    </p:spTree>
    <p:extLst>
      <p:ext uri="{BB962C8B-B14F-4D97-AF65-F5344CB8AC3E}">
        <p14:creationId xmlns:p14="http://schemas.microsoft.com/office/powerpoint/2010/main" val="26080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62F4-F2EF-490D-1A93-BCD5DD46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DB5A69-22EC-AF0C-A7DE-50A13FE3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F2D2CA7-BB71-BB90-F619-F7AA1A36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									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897DF1-313C-5661-D9D7-6580029686ED}"/>
              </a:ext>
            </a:extLst>
          </p:cNvPr>
          <p:cNvSpPr txBox="1"/>
          <p:nvPr/>
        </p:nvSpPr>
        <p:spPr>
          <a:xfrm>
            <a:off x="0" y="13998"/>
            <a:ext cx="12192000" cy="6500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Page No.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	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Test Data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………………………………………………….23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Data Source Implementation…………………………….23 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TestNG Data Provider Classes…………………………………24 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Configuration Files………………………………….25 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 Utilities………………………………………..26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Reporting and Logging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………………………………………………….27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Extent Reports Configuration………………………………….27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TestNG Reports Customization………………………………..28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Capture Mechanism……………………………….29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Allure Reports…….……..…………………………………….30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1115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8AA02-3E1C-1BB0-FFD2-6FE6D789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DCD20-5CB7-31B2-4179-737FFDDD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A9E5A0-D0DA-8A9C-924F-A97AFBFD9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									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ECDB9-6B33-ED69-82C5-710D030F794B}"/>
              </a:ext>
            </a:extLst>
          </p:cNvPr>
          <p:cNvSpPr txBox="1"/>
          <p:nvPr/>
        </p:nvSpPr>
        <p:spPr>
          <a:xfrm>
            <a:off x="0" y="13998"/>
            <a:ext cx="12192000" cy="6500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Page No.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	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Utility Components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………………………………………………………31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and IDE Actions……..…………………….…………....31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JavaScript Utilities…………………………………...32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Strategies Implementation………………………………...33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File Handling Utilities…………………………………...34</a:t>
            </a:r>
          </a:p>
          <a:p>
            <a:pPr lvl="6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CI/CD Integration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……………………………………………………….35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 Pipeline Configuration………………………………...35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Execution Scripts…………………………………………36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Headless Browser Setup……………………………………….37</a:t>
            </a:r>
          </a:p>
          <a:p>
            <a:pPr marL="4000500" lvl="8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and Deployment Scripts………………………………....38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280524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728F7-8418-B2D3-8541-12134B435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C7338-209D-8FE1-6543-C7CB30E3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C2242C9-8A22-D6C6-D018-9A535A22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	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6493E-48C4-EA14-F141-B9FDBF541FBE}"/>
              </a:ext>
            </a:extLst>
          </p:cNvPr>
          <p:cNvSpPr txBox="1"/>
          <p:nvPr/>
        </p:nvSpPr>
        <p:spPr>
          <a:xfrm>
            <a:off x="0" y="226676"/>
            <a:ext cx="12192000" cy="589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9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Project Setup and Configuration - Maven Project Structure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91F01-3A3A-3725-BA89-A9D19182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6" y="741250"/>
            <a:ext cx="10366988" cy="549699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1420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AE6F0-4830-577D-3937-E2D5900E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A86C68-8E3C-CA0A-6AA0-8D7564A1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9AAE5AB-E532-63EE-D446-D6AC0222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	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D571A-D3F6-9969-0C7C-45403400E10E}"/>
              </a:ext>
            </a:extLst>
          </p:cNvPr>
          <p:cNvSpPr txBox="1"/>
          <p:nvPr/>
        </p:nvSpPr>
        <p:spPr>
          <a:xfrm>
            <a:off x="0" y="226676"/>
            <a:ext cx="1219200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9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Project Setup and Configuration - Dependencies Configuration (pom.xml)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3DA5D-B79B-443A-F8DC-7B3774E8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87" y="792480"/>
            <a:ext cx="10317025" cy="550742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83718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454DC-DD75-7867-433A-942FDDAFE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2D67F-97D1-C120-FE99-DA2CB46E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EAF07F-1258-B43F-8494-25113758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	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51330-BFA7-B02C-80A3-413FF142C5DE}"/>
              </a:ext>
            </a:extLst>
          </p:cNvPr>
          <p:cNvSpPr txBox="1"/>
          <p:nvPr/>
        </p:nvSpPr>
        <p:spPr>
          <a:xfrm>
            <a:off x="0" y="226676"/>
            <a:ext cx="1219200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9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Project Setup and Configuration - Environment Configuration Files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A448A-B3D5-AFCF-D0C1-BF061303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135" y="755917"/>
            <a:ext cx="4381725" cy="17590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7F8B3-1BDB-2E88-5553-4D1B2D81F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262" y="2597465"/>
            <a:ext cx="9601473" cy="374343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28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01079-EB92-12BF-7F29-A8CFED300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0A60AF-83DB-20E4-7781-9A3DEC66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60" y="1"/>
            <a:ext cx="1056640" cy="10566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848A1C0-AC30-AD52-B222-A2BBFB0D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5913"/>
            <a:ext cx="12192000" cy="338089"/>
          </a:xfrm>
          <a:solidFill>
            <a:srgbClr val="00B0F0"/>
          </a:solidFill>
          <a:ln>
            <a:solidFill>
              <a:srgbClr val="00B0F0"/>
            </a:solidFill>
          </a:ln>
        </p:spPr>
        <p:txBody>
          <a:bodyPr/>
          <a:lstStyle/>
          <a:p>
            <a:pPr algn="l"/>
            <a:r>
              <a:rPr lang="en-US" sz="10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UCSC - MIT4201 SAQ - Assignment 2 TestNG - Selenium - 22550119 									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3BCF5-5929-D9E3-9A37-B15271AAF646}"/>
              </a:ext>
            </a:extLst>
          </p:cNvPr>
          <p:cNvSpPr txBox="1"/>
          <p:nvPr/>
        </p:nvSpPr>
        <p:spPr>
          <a:xfrm>
            <a:off x="0" y="226676"/>
            <a:ext cx="12192000" cy="589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9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Project Setup and Configuration - WebDriver Setup Configuration</a:t>
            </a: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8A36-9234-C974-E9EC-1CCFEA7D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07" y="4946353"/>
            <a:ext cx="8388781" cy="139707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232E9-E4FC-4F1B-F26D-C7C12E79C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629" y="855632"/>
            <a:ext cx="5416739" cy="397631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30908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2748</TotalTime>
  <Words>1625</Words>
  <Application>Microsoft Office PowerPoint</Application>
  <PresentationFormat>Widescreen</PresentationFormat>
  <Paragraphs>453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K.Navindu Madusanka Dias</dc:creator>
  <cp:lastModifiedBy>Madusanka N</cp:lastModifiedBy>
  <cp:revision>301</cp:revision>
  <dcterms:created xsi:type="dcterms:W3CDTF">2023-12-01T14:57:34Z</dcterms:created>
  <dcterms:modified xsi:type="dcterms:W3CDTF">2025-01-12T19:18:15Z</dcterms:modified>
</cp:coreProperties>
</file>